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6" r:id="rId2"/>
  </p:sldIdLst>
  <p:sldSz cx="9144000" cy="6858000" type="screen4x3"/>
  <p:notesSz cx="6934200" cy="9232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p:scale>
          <a:sx n="90" d="100"/>
          <a:sy n="90" d="100"/>
        </p:scale>
        <p:origin x="-642" y="-4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27475" y="0"/>
            <a:ext cx="3005138" cy="461963"/>
          </a:xfrm>
          <a:prstGeom prst="rect">
            <a:avLst/>
          </a:prstGeom>
        </p:spPr>
        <p:txBody>
          <a:bodyPr vert="horz" lIns="91440" tIns="45720" rIns="91440" bIns="45720" rtlCol="0"/>
          <a:lstStyle>
            <a:lvl1pPr algn="r">
              <a:defRPr sz="1200"/>
            </a:lvl1pPr>
          </a:lstStyle>
          <a:p>
            <a:fld id="{B302B4C9-AFA5-4C16-8CEE-5913E74B0850}" type="datetimeFigureOut">
              <a:rPr lang="en-US" smtClean="0"/>
              <a:t>4/27/2015</a:t>
            </a:fld>
            <a:endParaRPr lang="en-US"/>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3738" y="4386263"/>
            <a:ext cx="5546725" cy="41544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9350"/>
            <a:ext cx="3005138"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27475" y="8769350"/>
            <a:ext cx="3005138" cy="461963"/>
          </a:xfrm>
          <a:prstGeom prst="rect">
            <a:avLst/>
          </a:prstGeom>
        </p:spPr>
        <p:txBody>
          <a:bodyPr vert="horz" lIns="91440" tIns="45720" rIns="91440" bIns="45720" rtlCol="0" anchor="b"/>
          <a:lstStyle>
            <a:lvl1pPr algn="r">
              <a:defRPr sz="1200"/>
            </a:lvl1pPr>
          </a:lstStyle>
          <a:p>
            <a:fld id="{E88FB90C-FB8B-4041-83D1-66DE5B976A57}" type="slidenum">
              <a:rPr lang="en-US" smtClean="0"/>
              <a:t>‹#›</a:t>
            </a:fld>
            <a:endParaRPr lang="en-US"/>
          </a:p>
        </p:txBody>
      </p:sp>
    </p:spTree>
    <p:extLst>
      <p:ext uri="{BB962C8B-B14F-4D97-AF65-F5344CB8AC3E}">
        <p14:creationId xmlns:p14="http://schemas.microsoft.com/office/powerpoint/2010/main" val="2963722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CE5EC4B6-B597-45E1-AD58-62B3AFB2AE6E}" type="datetimeFigureOut">
              <a:rPr lang="en-US"/>
              <a:pPr>
                <a:defRPr/>
              </a:pPr>
              <a:t>4/27/2015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79E7D3F5-6F3C-4B09-A85D-5CFCB001F254}" type="slidenum">
              <a:rPr lang="en-US"/>
              <a:pPr>
                <a:defRPr/>
              </a:pPr>
              <a:t>‹#›</a:t>
            </a:fld>
            <a:endParaRPr lang="en-US" dirty="0"/>
          </a:p>
        </p:txBody>
      </p:sp>
    </p:spTree>
    <p:extLst>
      <p:ext uri="{BB962C8B-B14F-4D97-AF65-F5344CB8AC3E}">
        <p14:creationId xmlns:p14="http://schemas.microsoft.com/office/powerpoint/2010/main" val="148632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58267710-E029-475D-A890-D87B7AAF63E5}" type="datetimeFigureOut">
              <a:rPr lang="en-US"/>
              <a:pPr>
                <a:defRPr/>
              </a:pPr>
              <a:t>4/27/2015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B99ABFC9-1A9B-4841-ABCD-B821653B0D7E}" type="slidenum">
              <a:rPr lang="en-US"/>
              <a:pPr>
                <a:defRPr/>
              </a:pPr>
              <a:t>‹#›</a:t>
            </a:fld>
            <a:endParaRPr lang="en-US" dirty="0"/>
          </a:p>
        </p:txBody>
      </p:sp>
    </p:spTree>
    <p:extLst>
      <p:ext uri="{BB962C8B-B14F-4D97-AF65-F5344CB8AC3E}">
        <p14:creationId xmlns:p14="http://schemas.microsoft.com/office/powerpoint/2010/main" val="1731795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8203BCA0-C5B9-4CC0-A0BC-1CEF118782C4}" type="datetimeFigureOut">
              <a:rPr lang="en-US"/>
              <a:pPr>
                <a:defRPr/>
              </a:pPr>
              <a:t>4/27/2015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1EE8C8D3-FC83-4959-9F58-1E653FB82057}" type="slidenum">
              <a:rPr lang="en-US"/>
              <a:pPr>
                <a:defRPr/>
              </a:pPr>
              <a:t>‹#›</a:t>
            </a:fld>
            <a:endParaRPr lang="en-US" dirty="0"/>
          </a:p>
        </p:txBody>
      </p:sp>
    </p:spTree>
    <p:extLst>
      <p:ext uri="{BB962C8B-B14F-4D97-AF65-F5344CB8AC3E}">
        <p14:creationId xmlns:p14="http://schemas.microsoft.com/office/powerpoint/2010/main" val="2750999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D98EB26-BE2C-4359-926B-B24C8C9AE23A}" type="datetimeFigureOut">
              <a:rPr lang="en-US"/>
              <a:pPr>
                <a:defRPr/>
              </a:pPr>
              <a:t>4/27/2015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8AFA6A1-A9EC-4344-AE81-BA80E5B29D90}" type="slidenum">
              <a:rPr lang="en-US"/>
              <a:pPr>
                <a:defRPr/>
              </a:pPr>
              <a:t>‹#›</a:t>
            </a:fld>
            <a:endParaRPr lang="en-US" dirty="0"/>
          </a:p>
        </p:txBody>
      </p:sp>
    </p:spTree>
    <p:extLst>
      <p:ext uri="{BB962C8B-B14F-4D97-AF65-F5344CB8AC3E}">
        <p14:creationId xmlns:p14="http://schemas.microsoft.com/office/powerpoint/2010/main" val="1741438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AED2907F-8DA9-4971-B1E6-F4C703A72D0F}" type="datetimeFigureOut">
              <a:rPr lang="en-US"/>
              <a:pPr>
                <a:defRPr/>
              </a:pPr>
              <a:t>4/27/2015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78BF504-58AD-4825-9B87-C31DB2994D07}" type="slidenum">
              <a:rPr lang="en-US"/>
              <a:pPr>
                <a:defRPr/>
              </a:pPr>
              <a:t>‹#›</a:t>
            </a:fld>
            <a:endParaRPr lang="en-US" dirty="0"/>
          </a:p>
        </p:txBody>
      </p:sp>
    </p:spTree>
    <p:extLst>
      <p:ext uri="{BB962C8B-B14F-4D97-AF65-F5344CB8AC3E}">
        <p14:creationId xmlns:p14="http://schemas.microsoft.com/office/powerpoint/2010/main" val="1242048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B66BA30A-70D5-4B1F-88B3-F9086629F3B2}" type="datetimeFigureOut">
              <a:rPr lang="en-US"/>
              <a:pPr>
                <a:defRPr/>
              </a:pPr>
              <a:t>4/27/2015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E57388CA-064B-4E30-8C1D-057836F9287A}" type="slidenum">
              <a:rPr lang="en-US"/>
              <a:pPr>
                <a:defRPr/>
              </a:pPr>
              <a:t>‹#›</a:t>
            </a:fld>
            <a:endParaRPr lang="en-US" dirty="0"/>
          </a:p>
        </p:txBody>
      </p:sp>
    </p:spTree>
    <p:extLst>
      <p:ext uri="{BB962C8B-B14F-4D97-AF65-F5344CB8AC3E}">
        <p14:creationId xmlns:p14="http://schemas.microsoft.com/office/powerpoint/2010/main" val="1828434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5B0FE377-1FD5-4A63-B1D9-4DBD26DFBD41}" type="datetimeFigureOut">
              <a:rPr lang="en-US"/>
              <a:pPr>
                <a:defRPr/>
              </a:pPr>
              <a:t>4/27/2015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760A025F-54CF-404C-A257-DE3FC5736886}" type="slidenum">
              <a:rPr lang="en-US"/>
              <a:pPr>
                <a:defRPr/>
              </a:pPr>
              <a:t>‹#›</a:t>
            </a:fld>
            <a:endParaRPr lang="en-US" dirty="0"/>
          </a:p>
        </p:txBody>
      </p:sp>
    </p:spTree>
    <p:extLst>
      <p:ext uri="{BB962C8B-B14F-4D97-AF65-F5344CB8AC3E}">
        <p14:creationId xmlns:p14="http://schemas.microsoft.com/office/powerpoint/2010/main" val="385865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5505BE2D-7C78-49F0-8B8E-C8670AD77A5A}" type="datetimeFigureOut">
              <a:rPr lang="en-US"/>
              <a:pPr>
                <a:defRPr/>
              </a:pPr>
              <a:t>4/27/2015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DE3888A8-F1CF-4C2D-B15A-15CB841F4210}" type="slidenum">
              <a:rPr lang="en-US"/>
              <a:pPr>
                <a:defRPr/>
              </a:pPr>
              <a:t>‹#›</a:t>
            </a:fld>
            <a:endParaRPr lang="en-US" dirty="0"/>
          </a:p>
        </p:txBody>
      </p:sp>
    </p:spTree>
    <p:extLst>
      <p:ext uri="{BB962C8B-B14F-4D97-AF65-F5344CB8AC3E}">
        <p14:creationId xmlns:p14="http://schemas.microsoft.com/office/powerpoint/2010/main" val="307454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EDA7F148-E19B-41CF-AD19-98A02B4D8A7C}" type="datetimeFigureOut">
              <a:rPr lang="en-US"/>
              <a:pPr>
                <a:defRPr/>
              </a:pPr>
              <a:t>4/27/2015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707B5ECA-DCA5-4848-BDA0-CDE68F2D75CD}" type="slidenum">
              <a:rPr lang="en-US"/>
              <a:pPr>
                <a:defRPr/>
              </a:pPr>
              <a:t>‹#›</a:t>
            </a:fld>
            <a:endParaRPr lang="en-US" dirty="0"/>
          </a:p>
        </p:txBody>
      </p:sp>
    </p:spTree>
    <p:extLst>
      <p:ext uri="{BB962C8B-B14F-4D97-AF65-F5344CB8AC3E}">
        <p14:creationId xmlns:p14="http://schemas.microsoft.com/office/powerpoint/2010/main" val="279915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92391184-FA5A-4EF5-BC28-CE5C0BCA4BB2}" type="datetimeFigureOut">
              <a:rPr lang="en-US"/>
              <a:pPr>
                <a:defRPr/>
              </a:pPr>
              <a:t>4/27/2015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C15F562-1439-469A-8E31-8CDFDA064A39}" type="slidenum">
              <a:rPr lang="en-US"/>
              <a:pPr>
                <a:defRPr/>
              </a:pPr>
              <a:t>‹#›</a:t>
            </a:fld>
            <a:endParaRPr lang="en-US" dirty="0"/>
          </a:p>
        </p:txBody>
      </p:sp>
    </p:spTree>
    <p:extLst>
      <p:ext uri="{BB962C8B-B14F-4D97-AF65-F5344CB8AC3E}">
        <p14:creationId xmlns:p14="http://schemas.microsoft.com/office/powerpoint/2010/main" val="9555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defRPr>
            </a:lvl1pPr>
          </a:lstStyle>
          <a:p>
            <a:pPr>
              <a:defRPr/>
            </a:pPr>
            <a:fld id="{4CA48098-8FC1-44B3-8E39-5E073D9BE774}" type="datetimeFigureOut">
              <a:rPr lang="en-US"/>
              <a:pPr>
                <a:defRPr/>
              </a:pPr>
              <a:t>4/27/2015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C5C0892D-8F8D-4249-9F15-3F8DF5DFCDFB}" type="slidenum">
              <a:rPr lang="en-US"/>
              <a:pPr>
                <a:defRPr/>
              </a:pPr>
              <a:t>‹#›</a:t>
            </a:fld>
            <a:endParaRPr lang="en-US" dirty="0"/>
          </a:p>
        </p:txBody>
      </p:sp>
    </p:spTree>
    <p:extLst>
      <p:ext uri="{BB962C8B-B14F-4D97-AF65-F5344CB8AC3E}">
        <p14:creationId xmlns:p14="http://schemas.microsoft.com/office/powerpoint/2010/main" val="4171301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74638"/>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7" name="Text Placeholder 2"/>
          <p:cNvSpPr>
            <a:spLocks noGrp="1"/>
          </p:cNvSpPr>
          <p:nvPr>
            <p:ph type="body" idx="1"/>
          </p:nvPr>
        </p:nvSpPr>
        <p:spPr bwMode="auto">
          <a:xfrm>
            <a:off x="457200" y="1981200"/>
            <a:ext cx="8229600" cy="4144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pic>
        <p:nvPicPr>
          <p:cNvPr id="1028" name="Picture 20" descr="soi_tc"/>
          <p:cNvPicPr>
            <a:picLocks noChangeAspect="1" noChangeArrowheads="1"/>
          </p:cNvPicPr>
          <p:nvPr userDrawn="1"/>
        </p:nvPicPr>
        <p:blipFill>
          <a:blip r:embed="rId13" cstate="print"/>
          <a:srcRect/>
          <a:stretch>
            <a:fillRect/>
          </a:stretch>
        </p:blipFill>
        <p:spPr bwMode="auto">
          <a:xfrm>
            <a:off x="3175" y="7938"/>
            <a:ext cx="1600200" cy="1509712"/>
          </a:xfrm>
          <a:prstGeom prst="rect">
            <a:avLst/>
          </a:prstGeom>
          <a:noFill/>
          <a:ln w="9525">
            <a:noFill/>
            <a:miter lim="800000"/>
            <a:headEnd/>
            <a:tailEnd/>
          </a:ln>
        </p:spPr>
      </p:pic>
      <p:cxnSp>
        <p:nvCxnSpPr>
          <p:cNvPr id="9" name="Straight Connector 8"/>
          <p:cNvCxnSpPr/>
          <p:nvPr userDrawn="1"/>
        </p:nvCxnSpPr>
        <p:spPr>
          <a:xfrm>
            <a:off x="0" y="1752600"/>
            <a:ext cx="9144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7" name="Picture 4"/>
          <p:cNvPicPr>
            <a:picLocks noChangeAspect="1" noChangeArrowheads="1"/>
          </p:cNvPicPr>
          <p:nvPr userDrawn="1"/>
        </p:nvPicPr>
        <p:blipFill>
          <a:blip r:embed="rId14" cstate="print"/>
          <a:srcRect/>
          <a:stretch>
            <a:fillRect/>
          </a:stretch>
        </p:blipFill>
        <p:spPr bwMode="auto">
          <a:xfrm>
            <a:off x="7540625" y="7939"/>
            <a:ext cx="1603375" cy="1509712"/>
          </a:xfrm>
          <a:prstGeom prst="rect">
            <a:avLst/>
          </a:prstGeom>
          <a:noFill/>
          <a:ln w="9525">
            <a:noFill/>
            <a:miter lim="800000"/>
            <a:headEnd/>
            <a:tailEnd/>
          </a:ln>
        </p:spPr>
      </p:pic>
    </p:spTree>
    <p:extLst>
      <p:ext uri="{BB962C8B-B14F-4D97-AF65-F5344CB8AC3E}">
        <p14:creationId xmlns:p14="http://schemas.microsoft.com/office/powerpoint/2010/main" val="4152038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Arial" charset="0"/>
          <a:cs typeface="Arial" charset="0"/>
        </a:defRPr>
      </a:lvl2pPr>
      <a:lvl3pPr algn="ctr" rtl="0" eaLnBrk="0" fontAlgn="base" hangingPunct="0">
        <a:spcBef>
          <a:spcPct val="0"/>
        </a:spcBef>
        <a:spcAft>
          <a:spcPct val="0"/>
        </a:spcAft>
        <a:defRPr sz="4400">
          <a:solidFill>
            <a:schemeClr val="tx1"/>
          </a:solidFill>
          <a:latin typeface="Arial" charset="0"/>
          <a:cs typeface="Arial" charset="0"/>
        </a:defRPr>
      </a:lvl3pPr>
      <a:lvl4pPr algn="ctr" rtl="0" eaLnBrk="0" fontAlgn="base" hangingPunct="0">
        <a:spcBef>
          <a:spcPct val="0"/>
        </a:spcBef>
        <a:spcAft>
          <a:spcPct val="0"/>
        </a:spcAft>
        <a:defRPr sz="4400">
          <a:solidFill>
            <a:schemeClr val="tx1"/>
          </a:solidFill>
          <a:latin typeface="Arial" charset="0"/>
          <a:cs typeface="Arial" charset="0"/>
        </a:defRPr>
      </a:lvl4pPr>
      <a:lvl5pPr algn="ctr" rtl="0" eaLnBrk="0" fontAlgn="base" hangingPunct="0">
        <a:spcBef>
          <a:spcPct val="0"/>
        </a:spcBef>
        <a:spcAft>
          <a:spcPct val="0"/>
        </a:spcAft>
        <a:defRPr sz="44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Arial" charset="0"/>
          <a:cs typeface="Arial" charset="0"/>
        </a:defRPr>
      </a:lvl6pPr>
      <a:lvl7pPr marL="914400" algn="ctr" rtl="0" fontAlgn="base">
        <a:spcBef>
          <a:spcPct val="0"/>
        </a:spcBef>
        <a:spcAft>
          <a:spcPct val="0"/>
        </a:spcAft>
        <a:defRPr sz="4400">
          <a:solidFill>
            <a:schemeClr val="tx1"/>
          </a:solidFill>
          <a:latin typeface="Arial" charset="0"/>
          <a:cs typeface="Arial" charset="0"/>
        </a:defRPr>
      </a:lvl7pPr>
      <a:lvl8pPr marL="1371600" algn="ctr" rtl="0" fontAlgn="base">
        <a:spcBef>
          <a:spcPct val="0"/>
        </a:spcBef>
        <a:spcAft>
          <a:spcPct val="0"/>
        </a:spcAft>
        <a:defRPr sz="4400">
          <a:solidFill>
            <a:schemeClr val="tx1"/>
          </a:solidFill>
          <a:latin typeface="Arial" charset="0"/>
          <a:cs typeface="Arial" charset="0"/>
        </a:defRPr>
      </a:lvl8pPr>
      <a:lvl9pPr marL="1828800" algn="ctr"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Arial"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Arial"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z="4000" dirty="0" smtClean="0">
                <a:latin typeface="Arial" charset="0"/>
                <a:cs typeface="Arial" charset="0"/>
              </a:rPr>
              <a:t>INFANTRY SMALL UNIT </a:t>
            </a:r>
            <a:br>
              <a:rPr lang="en-US" sz="4000" dirty="0" smtClean="0">
                <a:latin typeface="Arial" charset="0"/>
                <a:cs typeface="Arial" charset="0"/>
              </a:rPr>
            </a:br>
            <a:r>
              <a:rPr lang="en-US" sz="4000" dirty="0" smtClean="0">
                <a:latin typeface="Arial" charset="0"/>
                <a:cs typeface="Arial" charset="0"/>
              </a:rPr>
              <a:t>LEADER COURSE</a:t>
            </a:r>
          </a:p>
        </p:txBody>
      </p:sp>
      <p:sp>
        <p:nvSpPr>
          <p:cNvPr id="20483" name="Content Placeholder 6"/>
          <p:cNvSpPr>
            <a:spLocks noGrp="1"/>
          </p:cNvSpPr>
          <p:nvPr>
            <p:ph idx="1"/>
          </p:nvPr>
        </p:nvSpPr>
        <p:spPr>
          <a:xfrm>
            <a:off x="457200" y="1828800"/>
            <a:ext cx="8229600" cy="5029200"/>
          </a:xfrm>
        </p:spPr>
        <p:txBody>
          <a:bodyPr>
            <a:noAutofit/>
          </a:bodyPr>
          <a:lstStyle/>
          <a:p>
            <a:r>
              <a:rPr lang="en-US" sz="1400" u="sng" dirty="0" smtClean="0">
                <a:latin typeface="+mn-lt"/>
                <a:cs typeface="Tahoma" pitchFamily="34" charset="0"/>
              </a:rPr>
              <a:t>Purpose</a:t>
            </a:r>
            <a:r>
              <a:rPr lang="en-US" sz="1400" dirty="0" smtClean="0">
                <a:latin typeface="+mn-lt"/>
                <a:cs typeface="Tahoma" pitchFamily="34" charset="0"/>
              </a:rPr>
              <a:t>:  To develop the leadership, decision making ability, and adaptive expertise of the infantry sergeant.  The course exercises critical thinking, supports cognitive development, and challenges the small unit leader to solve complex problems.  This environment will enhance the small unit leader’s ability to understand and employ the art and science of combined arms.</a:t>
            </a:r>
          </a:p>
          <a:p>
            <a:endParaRPr lang="en-US" sz="1100" u="sng" dirty="0" smtClean="0">
              <a:latin typeface="+mn-lt"/>
              <a:cs typeface="Tahoma" pitchFamily="34" charset="0"/>
            </a:endParaRPr>
          </a:p>
          <a:p>
            <a:pPr eaLnBrk="1" hangingPunct="1"/>
            <a:r>
              <a:rPr lang="en-US" sz="1400" u="sng" dirty="0" smtClean="0">
                <a:latin typeface="+mn-lt"/>
                <a:cs typeface="Tahoma" pitchFamily="34" charset="0"/>
              </a:rPr>
              <a:t>Task List</a:t>
            </a:r>
            <a:r>
              <a:rPr lang="en-US" sz="1400" dirty="0" smtClean="0">
                <a:latin typeface="+mn-lt"/>
                <a:cs typeface="Tahoma" pitchFamily="34" charset="0"/>
              </a:rPr>
              <a:t>: </a:t>
            </a:r>
          </a:p>
          <a:p>
            <a:pPr lvl="1" eaLnBrk="1" hangingPunct="1">
              <a:lnSpc>
                <a:spcPct val="90000"/>
              </a:lnSpc>
            </a:pPr>
            <a:r>
              <a:rPr lang="en-US" sz="1400" dirty="0" smtClean="0"/>
              <a:t>2000 Level: </a:t>
            </a:r>
          </a:p>
          <a:p>
            <a:pPr lvl="2" eaLnBrk="1" hangingPunct="1">
              <a:lnSpc>
                <a:spcPct val="90000"/>
              </a:lnSpc>
            </a:pPr>
            <a:r>
              <a:rPr lang="en-US" sz="1400" dirty="0" smtClean="0"/>
              <a:t>Fire support</a:t>
            </a:r>
          </a:p>
          <a:p>
            <a:pPr lvl="2" eaLnBrk="1" hangingPunct="1">
              <a:lnSpc>
                <a:spcPct val="90000"/>
              </a:lnSpc>
            </a:pPr>
            <a:r>
              <a:rPr lang="en-US" sz="1400" dirty="0" smtClean="0"/>
              <a:t>Patrolling </a:t>
            </a:r>
          </a:p>
          <a:p>
            <a:pPr lvl="2" eaLnBrk="1" hangingPunct="1">
              <a:lnSpc>
                <a:spcPct val="90000"/>
              </a:lnSpc>
            </a:pPr>
            <a:r>
              <a:rPr lang="en-US" sz="1400" dirty="0" smtClean="0"/>
              <a:t>Offensive </a:t>
            </a:r>
            <a:r>
              <a:rPr lang="en-US" sz="1400" dirty="0"/>
              <a:t>tactical measures and operations</a:t>
            </a:r>
          </a:p>
          <a:p>
            <a:pPr lvl="2" eaLnBrk="1" hangingPunct="1">
              <a:lnSpc>
                <a:spcPct val="90000"/>
              </a:lnSpc>
            </a:pPr>
            <a:r>
              <a:rPr lang="en-US" sz="1400" dirty="0" smtClean="0"/>
              <a:t>Defensive tactical </a:t>
            </a:r>
            <a:r>
              <a:rPr lang="en-US" sz="1400" dirty="0"/>
              <a:t>m</a:t>
            </a:r>
            <a:r>
              <a:rPr lang="en-US" sz="1400" dirty="0" smtClean="0"/>
              <a:t>easures and operations</a:t>
            </a:r>
          </a:p>
          <a:p>
            <a:pPr lvl="2" eaLnBrk="1" hangingPunct="1">
              <a:lnSpc>
                <a:spcPct val="90000"/>
              </a:lnSpc>
            </a:pPr>
            <a:r>
              <a:rPr lang="en-US" sz="1400" dirty="0" smtClean="0"/>
              <a:t>Military operation in urban </a:t>
            </a:r>
            <a:r>
              <a:rPr lang="en-US" sz="1400" dirty="0"/>
              <a:t>t</a:t>
            </a:r>
            <a:r>
              <a:rPr lang="en-US" sz="1400" dirty="0" smtClean="0"/>
              <a:t>errain</a:t>
            </a:r>
          </a:p>
          <a:p>
            <a:pPr lvl="2" eaLnBrk="1" hangingPunct="1">
              <a:lnSpc>
                <a:spcPct val="90000"/>
              </a:lnSpc>
            </a:pPr>
            <a:r>
              <a:rPr lang="en-US" sz="1400" dirty="0" smtClean="0"/>
              <a:t>Conduct sustainment and </a:t>
            </a:r>
            <a:r>
              <a:rPr lang="en-US" sz="1400" dirty="0"/>
              <a:t>i</a:t>
            </a:r>
            <a:r>
              <a:rPr lang="en-US" sz="1400" dirty="0" smtClean="0"/>
              <a:t>ntegrate training </a:t>
            </a:r>
            <a:endParaRPr lang="en-US" sz="1400" u="sng" dirty="0" smtClean="0">
              <a:cs typeface="Tahoma" pitchFamily="34" charset="0"/>
            </a:endParaRPr>
          </a:p>
          <a:p>
            <a:pPr eaLnBrk="1" hangingPunct="1">
              <a:lnSpc>
                <a:spcPct val="90000"/>
              </a:lnSpc>
            </a:pPr>
            <a:endParaRPr lang="en-US" sz="1100" u="sng" dirty="0" smtClean="0">
              <a:latin typeface="+mn-lt"/>
              <a:cs typeface="Tahoma" pitchFamily="34" charset="0"/>
            </a:endParaRPr>
          </a:p>
          <a:p>
            <a:pPr eaLnBrk="1" hangingPunct="1">
              <a:lnSpc>
                <a:spcPct val="90000"/>
              </a:lnSpc>
            </a:pPr>
            <a:r>
              <a:rPr lang="en-US" sz="1400" u="sng" dirty="0" smtClean="0">
                <a:latin typeface="+mn-lt"/>
                <a:cs typeface="Tahoma" pitchFamily="34" charset="0"/>
              </a:rPr>
              <a:t>Methodology</a:t>
            </a:r>
            <a:r>
              <a:rPr lang="en-US" sz="1400" dirty="0" smtClean="0">
                <a:latin typeface="+mn-lt"/>
                <a:cs typeface="Tahoma" pitchFamily="34" charset="0"/>
              </a:rPr>
              <a:t>:  </a:t>
            </a:r>
            <a:r>
              <a:rPr lang="en-US" sz="1400" dirty="0" smtClean="0">
                <a:latin typeface="+mn-lt"/>
              </a:rPr>
              <a:t>Students are placed in a succession of scenarios progressing in duration and complexity.  The scenarios are executed as tactical decision games, sand table exercises, decision forcing cases, field training, and live fire exercises.  Instructors coach and mentor the students while providing objective and doctrinally-based assessments.  Peers provide additional assessments and focused feedback while participating in decision-centric after action reviews</a:t>
            </a:r>
            <a:r>
              <a:rPr lang="en-US" sz="1400" dirty="0" smtClean="0">
                <a:latin typeface="+mn-lt"/>
                <a:cs typeface="Tahoma" pitchFamily="34" charset="0"/>
              </a:rPr>
              <a:t>.  The course allows students the ability to develop their decision-making and adaptive leadership skills by demonstrating them in a training environment.    </a:t>
            </a:r>
          </a:p>
          <a:p>
            <a:pPr eaLnBrk="1" hangingPunct="1">
              <a:lnSpc>
                <a:spcPct val="90000"/>
              </a:lnSpc>
            </a:pPr>
            <a:endParaRPr lang="en-US" sz="1100" u="sng" dirty="0" smtClean="0">
              <a:latin typeface="+mn-lt"/>
              <a:cs typeface="Tahoma" pitchFamily="34" charset="0"/>
            </a:endParaRPr>
          </a:p>
          <a:p>
            <a:pPr eaLnBrk="1" hangingPunct="1">
              <a:lnSpc>
                <a:spcPct val="90000"/>
              </a:lnSpc>
            </a:pPr>
            <a:r>
              <a:rPr lang="en-US" sz="1400" u="sng" dirty="0" smtClean="0">
                <a:latin typeface="+mn-lt"/>
                <a:cs typeface="Tahoma" pitchFamily="34" charset="0"/>
              </a:rPr>
              <a:t>Course Length</a:t>
            </a:r>
            <a:r>
              <a:rPr lang="en-US" sz="1400" smtClean="0">
                <a:latin typeface="+mn-lt"/>
                <a:cs typeface="Tahoma" pitchFamily="34" charset="0"/>
              </a:rPr>
              <a:t>:  </a:t>
            </a:r>
            <a:r>
              <a:rPr lang="en-US" sz="1400" smtClean="0">
                <a:latin typeface="+mn-lt"/>
                <a:cs typeface="Tahoma" pitchFamily="34" charset="0"/>
              </a:rPr>
              <a:t>5 Weeks </a:t>
            </a:r>
            <a:r>
              <a:rPr lang="en-US" sz="1400" smtClean="0">
                <a:latin typeface="+mn-lt"/>
                <a:cs typeface="Tahoma" pitchFamily="34" charset="0"/>
              </a:rPr>
              <a:t>/ </a:t>
            </a:r>
            <a:r>
              <a:rPr lang="en-US" sz="1400" smtClean="0">
                <a:latin typeface="+mn-lt"/>
                <a:cs typeface="Tahoma" pitchFamily="34" charset="0"/>
              </a:rPr>
              <a:t>30 </a:t>
            </a:r>
            <a:r>
              <a:rPr lang="en-US" sz="1400" dirty="0" smtClean="0">
                <a:latin typeface="+mn-lt"/>
                <a:cs typeface="Tahoma" pitchFamily="34" charset="0"/>
              </a:rPr>
              <a:t>Training Days</a:t>
            </a:r>
            <a:r>
              <a:rPr lang="en-US" sz="1400" u="sng" dirty="0" smtClean="0">
                <a:cs typeface="Tahoma" pitchFamily="34" charset="0"/>
              </a:rPr>
              <a:t>     </a:t>
            </a:r>
            <a:endParaRPr lang="en-US" sz="1400" dirty="0" smtClean="0">
              <a:cs typeface="Tahoma" pitchFamily="34" charset="0"/>
            </a:endParaRPr>
          </a:p>
        </p:txBody>
      </p:sp>
    </p:spTree>
    <p:extLst>
      <p:ext uri="{BB962C8B-B14F-4D97-AF65-F5344CB8AC3E}">
        <p14:creationId xmlns:p14="http://schemas.microsoft.com/office/powerpoint/2010/main" val="2113563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TotalTime>
  <Words>193</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INFANTRY SMALL UNIT  LEADER COURSE</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IULC</dc:title>
  <dc:creator>Dorlon Maj James S</dc:creator>
  <cp:lastModifiedBy>Wildman GySgt John W</cp:lastModifiedBy>
  <cp:revision>54</cp:revision>
  <cp:lastPrinted>2013-07-12T17:26:42Z</cp:lastPrinted>
  <dcterms:created xsi:type="dcterms:W3CDTF">2013-07-08T16:02:11Z</dcterms:created>
  <dcterms:modified xsi:type="dcterms:W3CDTF">2015-04-27T18:08:16Z</dcterms:modified>
</cp:coreProperties>
</file>